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06BC78-67FC-4D15-9C46-70CE3DB4FA1A}"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3247434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806BC78-67FC-4D15-9C46-70CE3DB4FA1A}"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1499163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806BC78-67FC-4D15-9C46-70CE3DB4FA1A}"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1154058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06BC78-67FC-4D15-9C46-70CE3DB4FA1A}"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593368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06BC78-67FC-4D15-9C46-70CE3DB4FA1A}" type="datetimeFigureOut">
              <a:rPr lang="en-US" smtClean="0"/>
              <a:t>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1428187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806BC78-67FC-4D15-9C46-70CE3DB4FA1A}" type="datetimeFigureOut">
              <a:rPr lang="en-US" smtClean="0"/>
              <a:t>12/7/2018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2004305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806BC78-67FC-4D15-9C46-70CE3DB4FA1A}" type="datetimeFigureOut">
              <a:rPr lang="en-US" smtClean="0"/>
              <a:t>12/7/2018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2998823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6806BC78-67FC-4D15-9C46-70CE3DB4FA1A}" type="datetimeFigureOut">
              <a:rPr lang="en-US" smtClean="0"/>
              <a:t>12/7/2018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1365260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806BC78-67FC-4D15-9C46-70CE3DB4FA1A}"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3751411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806BC78-67FC-4D15-9C46-70CE3DB4FA1A}"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1499204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6806BC78-67FC-4D15-9C46-70CE3DB4FA1A}"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3056321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6806BC78-67FC-4D15-9C46-70CE3DB4FA1A}"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5AD10-F892-43B4-A976-718FBABC1E6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71375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806BC78-67FC-4D15-9C46-70CE3DB4FA1A}"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660659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806BC78-67FC-4D15-9C46-70CE3DB4FA1A}" type="datetimeFigureOut">
              <a:rPr lang="en-US" smtClean="0"/>
              <a:t>12/7/2018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9315044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806BC78-67FC-4D15-9C46-70CE3DB4FA1A}" type="datetimeFigureOut">
              <a:rPr lang="en-US" smtClean="0"/>
              <a:t>12/7/2018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2220191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06BC78-67FC-4D15-9C46-70CE3DB4FA1A}"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2909406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06BC78-67FC-4D15-9C46-70CE3DB4FA1A}"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5AD10-F892-43B4-A976-718FBABC1E6F}" type="slidenum">
              <a:rPr lang="en-US" smtClean="0"/>
              <a:t>‹#›</a:t>
            </a:fld>
            <a:endParaRPr lang="en-US"/>
          </a:p>
        </p:txBody>
      </p:sp>
    </p:spTree>
    <p:extLst>
      <p:ext uri="{BB962C8B-B14F-4D97-AF65-F5344CB8AC3E}">
        <p14:creationId xmlns:p14="http://schemas.microsoft.com/office/powerpoint/2010/main" val="2249649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806BC78-67FC-4D15-9C46-70CE3DB4FA1A}" type="datetimeFigureOut">
              <a:rPr lang="en-US" smtClean="0"/>
              <a:t>12/7/2018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F75AD10-F892-43B4-A976-718FBABC1E6F}" type="slidenum">
              <a:rPr lang="en-US" smtClean="0"/>
              <a:t>‹#›</a:t>
            </a:fld>
            <a:endParaRPr lang="en-US"/>
          </a:p>
        </p:txBody>
      </p:sp>
    </p:spTree>
    <p:extLst>
      <p:ext uri="{BB962C8B-B14F-4D97-AF65-F5344CB8AC3E}">
        <p14:creationId xmlns:p14="http://schemas.microsoft.com/office/powerpoint/2010/main" val="98083760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76D55-1F48-4294-8ACE-D7718C6E2191}"/>
              </a:ext>
            </a:extLst>
          </p:cNvPr>
          <p:cNvSpPr>
            <a:spLocks noGrp="1"/>
          </p:cNvSpPr>
          <p:nvPr>
            <p:ph type="title"/>
          </p:nvPr>
        </p:nvSpPr>
        <p:spPr>
          <a:xfrm>
            <a:off x="646111" y="452718"/>
            <a:ext cx="9404723" cy="1854384"/>
          </a:xfrm>
        </p:spPr>
        <p:txBody>
          <a:bodyPr/>
          <a:lstStyle/>
          <a:p>
            <a:pPr algn="ctr"/>
            <a:r>
              <a:rPr lang="en-US" sz="4400" b="1" dirty="0"/>
              <a:t>THE RISE OF ISLAMOPHOBIA TIMELINE</a:t>
            </a:r>
          </a:p>
        </p:txBody>
      </p:sp>
      <p:sp>
        <p:nvSpPr>
          <p:cNvPr id="3" name="Content Placeholder 2">
            <a:extLst>
              <a:ext uri="{FF2B5EF4-FFF2-40B4-BE49-F238E27FC236}">
                <a16:creationId xmlns:a16="http://schemas.microsoft.com/office/drawing/2014/main" id="{9884BA35-C594-4BD2-860E-F1BD2787FE7C}"/>
              </a:ext>
            </a:extLst>
          </p:cNvPr>
          <p:cNvSpPr>
            <a:spLocks noGrp="1"/>
          </p:cNvSpPr>
          <p:nvPr>
            <p:ph idx="1"/>
          </p:nvPr>
        </p:nvSpPr>
        <p:spPr>
          <a:xfrm>
            <a:off x="1103312" y="2307102"/>
            <a:ext cx="8946541" cy="3941297"/>
          </a:xfrm>
        </p:spPr>
        <p:txBody>
          <a:bodyPr>
            <a:normAutofit/>
          </a:bodyPr>
          <a:lstStyle/>
          <a:p>
            <a:pPr marL="0" indent="0" algn="ctr">
              <a:buNone/>
            </a:pPr>
            <a:endParaRPr lang="en-US" sz="4000" b="1" dirty="0"/>
          </a:p>
          <a:p>
            <a:pPr marL="0" indent="0" algn="ctr">
              <a:buNone/>
            </a:pPr>
            <a:r>
              <a:rPr lang="en-US" sz="4000" b="1" dirty="0"/>
              <a:t>PRESENTATION DONE BY</a:t>
            </a:r>
          </a:p>
          <a:p>
            <a:pPr marL="0" indent="0" algn="ctr">
              <a:buNone/>
            </a:pPr>
            <a:r>
              <a:rPr lang="en-US" sz="4000" b="1" dirty="0"/>
              <a:t>(STUDENT’S NAME)</a:t>
            </a:r>
          </a:p>
          <a:p>
            <a:pPr marL="0" indent="0" algn="ctr">
              <a:buNone/>
            </a:pPr>
            <a:r>
              <a:rPr lang="en-US" sz="4000" b="1" dirty="0"/>
              <a:t>ON</a:t>
            </a:r>
          </a:p>
          <a:p>
            <a:pPr marL="0" indent="0" algn="ctr">
              <a:buNone/>
            </a:pPr>
            <a:r>
              <a:rPr lang="en-US" sz="4000" b="1" dirty="0"/>
              <a:t>(DUE DATE)</a:t>
            </a:r>
          </a:p>
        </p:txBody>
      </p:sp>
    </p:spTree>
    <p:extLst>
      <p:ext uri="{BB962C8B-B14F-4D97-AF65-F5344CB8AC3E}">
        <p14:creationId xmlns:p14="http://schemas.microsoft.com/office/powerpoint/2010/main" val="3216156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C5CF7-AC08-4A88-AC92-D224D60834E0}"/>
              </a:ext>
            </a:extLst>
          </p:cNvPr>
          <p:cNvSpPr>
            <a:spLocks noGrp="1"/>
          </p:cNvSpPr>
          <p:nvPr>
            <p:ph type="title"/>
          </p:nvPr>
        </p:nvSpPr>
        <p:spPr>
          <a:xfrm>
            <a:off x="646111" y="452718"/>
            <a:ext cx="9404723" cy="1080660"/>
          </a:xfrm>
        </p:spPr>
        <p:txBody>
          <a:bodyPr/>
          <a:lstStyle/>
          <a:p>
            <a:pPr algn="ctr"/>
            <a:r>
              <a:rPr lang="en-US" b="1" dirty="0"/>
              <a:t>Introduction</a:t>
            </a:r>
          </a:p>
        </p:txBody>
      </p:sp>
      <p:sp>
        <p:nvSpPr>
          <p:cNvPr id="3" name="Content Placeholder 2">
            <a:extLst>
              <a:ext uri="{FF2B5EF4-FFF2-40B4-BE49-F238E27FC236}">
                <a16:creationId xmlns:a16="http://schemas.microsoft.com/office/drawing/2014/main" id="{C47F0244-54B0-49B8-BCE8-C6CCCEDE5884}"/>
              </a:ext>
            </a:extLst>
          </p:cNvPr>
          <p:cNvSpPr>
            <a:spLocks noGrp="1"/>
          </p:cNvSpPr>
          <p:nvPr>
            <p:ph idx="1"/>
          </p:nvPr>
        </p:nvSpPr>
        <p:spPr>
          <a:xfrm>
            <a:off x="253218" y="1125416"/>
            <a:ext cx="11141613" cy="5528602"/>
          </a:xfrm>
        </p:spPr>
        <p:txBody>
          <a:bodyPr>
            <a:normAutofit lnSpcReduction="10000"/>
          </a:bodyPr>
          <a:lstStyle/>
          <a:p>
            <a:r>
              <a:rPr lang="en-US" sz="2800" dirty="0"/>
              <a:t>By definition, Islamophobia refers to the fear, hate and discrimination against Islam or Muslims.</a:t>
            </a:r>
          </a:p>
          <a:p>
            <a:r>
              <a:rPr lang="en-US" sz="2800" dirty="0"/>
              <a:t>Though there are many factors that have contributed to the rise of Islamophobia in different parts of the world, political forces have played the most significant role in shaping Islamophobia as it is known today.</a:t>
            </a:r>
          </a:p>
          <a:p>
            <a:r>
              <a:rPr lang="en-US" sz="2800" dirty="0"/>
              <a:t>The United States of America is one of the nations of the world with a politically intense history of Islamophobia.</a:t>
            </a:r>
          </a:p>
          <a:p>
            <a:r>
              <a:rPr lang="en-US" sz="2800" dirty="0"/>
              <a:t>The Islamophobia that threatens a population of more than eight million Muslim Americans today stems from a long and established American tradition of branding Islam as un-American, and </a:t>
            </a:r>
            <a:r>
              <a:rPr lang="en-US" sz="2800" dirty="0" err="1"/>
              <a:t>demonising</a:t>
            </a:r>
            <a:r>
              <a:rPr lang="en-US" sz="2800" dirty="0"/>
              <a:t> Muslim bodies as a threat.</a:t>
            </a:r>
          </a:p>
          <a:p>
            <a:endParaRPr lang="en-US" dirty="0"/>
          </a:p>
        </p:txBody>
      </p:sp>
    </p:spTree>
    <p:extLst>
      <p:ext uri="{BB962C8B-B14F-4D97-AF65-F5344CB8AC3E}">
        <p14:creationId xmlns:p14="http://schemas.microsoft.com/office/powerpoint/2010/main" val="2782458214"/>
      </p:ext>
    </p:extLst>
  </p:cSld>
  <p:clrMapOvr>
    <a:masterClrMapping/>
  </p:clrMapOvr>
  <p:transition spd="slow">
    <p:wheel spokes="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33E9D-AD6E-4C92-909F-1E9AD9446447}"/>
              </a:ext>
            </a:extLst>
          </p:cNvPr>
          <p:cNvSpPr>
            <a:spLocks noGrp="1"/>
          </p:cNvSpPr>
          <p:nvPr>
            <p:ph type="title"/>
          </p:nvPr>
        </p:nvSpPr>
        <p:spPr>
          <a:xfrm>
            <a:off x="646111" y="452718"/>
            <a:ext cx="9404723" cy="1038457"/>
          </a:xfrm>
        </p:spPr>
        <p:txBody>
          <a:bodyPr/>
          <a:lstStyle/>
          <a:p>
            <a:pPr algn="ctr"/>
            <a:r>
              <a:rPr lang="en-US" b="1" dirty="0"/>
              <a:t>The Timeline of Islamophobia</a:t>
            </a:r>
          </a:p>
        </p:txBody>
      </p:sp>
      <p:sp>
        <p:nvSpPr>
          <p:cNvPr id="3" name="Content Placeholder 2">
            <a:extLst>
              <a:ext uri="{FF2B5EF4-FFF2-40B4-BE49-F238E27FC236}">
                <a16:creationId xmlns:a16="http://schemas.microsoft.com/office/drawing/2014/main" id="{995EEC61-9975-43DE-ADBC-23A9CF012A20}"/>
              </a:ext>
            </a:extLst>
          </p:cNvPr>
          <p:cNvSpPr>
            <a:spLocks noGrp="1"/>
          </p:cNvSpPr>
          <p:nvPr>
            <p:ph idx="1"/>
          </p:nvPr>
        </p:nvSpPr>
        <p:spPr>
          <a:xfrm>
            <a:off x="225083" y="1252025"/>
            <a:ext cx="11633981" cy="5401993"/>
          </a:xfrm>
        </p:spPr>
        <p:txBody>
          <a:bodyPr>
            <a:normAutofit lnSpcReduction="10000"/>
          </a:bodyPr>
          <a:lstStyle/>
          <a:p>
            <a:r>
              <a:rPr lang="en-US" sz="2800" dirty="0"/>
              <a:t>On the morning of 19 April 1995, the Federal Building in Oklahoma City was rocked by a bomb. </a:t>
            </a:r>
          </a:p>
          <a:p>
            <a:r>
              <a:rPr lang="en-US" sz="2800" dirty="0"/>
              <a:t>The domestic terrorist attack killed 168 people and injured 680 more. </a:t>
            </a:r>
          </a:p>
          <a:p>
            <a:r>
              <a:rPr lang="en-US" sz="2800" dirty="0"/>
              <a:t>Minutes after, media reports speculated that "Islamic extremists" or "Arab radicals" were the culprits.</a:t>
            </a:r>
          </a:p>
          <a:p>
            <a:r>
              <a:rPr lang="en-US" sz="2800" dirty="0"/>
              <a:t>Ninety minutes after the explosions, Timothy McVeigh - a white, Christian male - was arrested and later linked to the attack. </a:t>
            </a:r>
          </a:p>
          <a:p>
            <a:r>
              <a:rPr lang="en-US" sz="2800" dirty="0"/>
              <a:t>Despite there being no evidence to support the idea Muslims had anything to do with the bombing, the legislation that followed the Oklahoma city bombing was enforced in an Islamophobic manner.</a:t>
            </a:r>
          </a:p>
        </p:txBody>
      </p:sp>
    </p:spTree>
    <p:extLst>
      <p:ext uri="{BB962C8B-B14F-4D97-AF65-F5344CB8AC3E}">
        <p14:creationId xmlns:p14="http://schemas.microsoft.com/office/powerpoint/2010/main" val="13333598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AD5A-BD47-49AF-B8D8-3E2A542196E3}"/>
              </a:ext>
            </a:extLst>
          </p:cNvPr>
          <p:cNvSpPr>
            <a:spLocks noGrp="1"/>
          </p:cNvSpPr>
          <p:nvPr>
            <p:ph type="title"/>
          </p:nvPr>
        </p:nvSpPr>
        <p:spPr>
          <a:xfrm>
            <a:off x="646111" y="452718"/>
            <a:ext cx="9404723" cy="841510"/>
          </a:xfrm>
        </p:spPr>
        <p:txBody>
          <a:bodyPr/>
          <a:lstStyle/>
          <a:p>
            <a:pPr algn="ctr"/>
            <a:r>
              <a:rPr lang="en-US" b="1" dirty="0"/>
              <a:t>Timeline Cont’d</a:t>
            </a:r>
          </a:p>
        </p:txBody>
      </p:sp>
      <p:sp>
        <p:nvSpPr>
          <p:cNvPr id="3" name="Content Placeholder 2">
            <a:extLst>
              <a:ext uri="{FF2B5EF4-FFF2-40B4-BE49-F238E27FC236}">
                <a16:creationId xmlns:a16="http://schemas.microsoft.com/office/drawing/2014/main" id="{7BC595C3-2040-4719-83D7-E62C839D7B9E}"/>
              </a:ext>
            </a:extLst>
          </p:cNvPr>
          <p:cNvSpPr>
            <a:spLocks noGrp="1"/>
          </p:cNvSpPr>
          <p:nvPr>
            <p:ph idx="1"/>
          </p:nvPr>
        </p:nvSpPr>
        <p:spPr>
          <a:xfrm>
            <a:off x="281354" y="1294228"/>
            <a:ext cx="11577711" cy="5345723"/>
          </a:xfrm>
        </p:spPr>
        <p:txBody>
          <a:bodyPr>
            <a:normAutofit lnSpcReduction="10000"/>
          </a:bodyPr>
          <a:lstStyle/>
          <a:p>
            <a:r>
              <a:rPr lang="en-US" sz="2800" dirty="0"/>
              <a:t>The Antiterrorism and Effective Death Penalty Act of 1996 (AEDPA) was the beginning of policing of Muslim subjects and communities. </a:t>
            </a:r>
          </a:p>
          <a:p>
            <a:r>
              <a:rPr lang="en-US" sz="2800" dirty="0"/>
              <a:t>One part of this legislation led to the disparate investigation of Muslim American political and social activity, while another led to the deportation of Muslims with links - real or fictive - to terrorist activity.</a:t>
            </a:r>
          </a:p>
          <a:p>
            <a:r>
              <a:rPr lang="en-US" sz="2800" dirty="0"/>
              <a:t>This policing was broadened and intensified after the 9/11 terrorists attacks.</a:t>
            </a:r>
          </a:p>
          <a:p>
            <a:r>
              <a:rPr lang="en-US" sz="2800" dirty="0"/>
              <a:t>More recently, US Homeland Security's Countering Violent Extremism (CVE) </a:t>
            </a:r>
            <a:r>
              <a:rPr lang="en-US" sz="2800" dirty="0" err="1"/>
              <a:t>programme</a:t>
            </a:r>
            <a:r>
              <a:rPr lang="en-US" sz="2800" dirty="0"/>
              <a:t>, as well as political demagoguery, further expands the suspicious focus on Muslims.</a:t>
            </a:r>
          </a:p>
        </p:txBody>
      </p:sp>
    </p:spTree>
    <p:extLst>
      <p:ext uri="{BB962C8B-B14F-4D97-AF65-F5344CB8AC3E}">
        <p14:creationId xmlns:p14="http://schemas.microsoft.com/office/powerpoint/2010/main" val="2524324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45D6E-22F4-4984-AE5B-F74F1D181752}"/>
              </a:ext>
            </a:extLst>
          </p:cNvPr>
          <p:cNvSpPr>
            <a:spLocks noGrp="1"/>
          </p:cNvSpPr>
          <p:nvPr>
            <p:ph type="title"/>
          </p:nvPr>
        </p:nvSpPr>
        <p:spPr>
          <a:xfrm>
            <a:off x="646111" y="452718"/>
            <a:ext cx="9404723" cy="855577"/>
          </a:xfrm>
        </p:spPr>
        <p:txBody>
          <a:bodyPr/>
          <a:lstStyle/>
          <a:p>
            <a:pPr algn="ctr"/>
            <a:r>
              <a:rPr lang="en-US" b="1" dirty="0"/>
              <a:t>Timeline Cont’d</a:t>
            </a:r>
            <a:endParaRPr lang="en-US" dirty="0"/>
          </a:p>
        </p:txBody>
      </p:sp>
      <p:sp>
        <p:nvSpPr>
          <p:cNvPr id="3" name="Content Placeholder 2">
            <a:extLst>
              <a:ext uri="{FF2B5EF4-FFF2-40B4-BE49-F238E27FC236}">
                <a16:creationId xmlns:a16="http://schemas.microsoft.com/office/drawing/2014/main" id="{A8CA5707-650A-4DE3-86C0-CE0AA9BE0ECB}"/>
              </a:ext>
            </a:extLst>
          </p:cNvPr>
          <p:cNvSpPr>
            <a:spLocks noGrp="1"/>
          </p:cNvSpPr>
          <p:nvPr>
            <p:ph idx="1"/>
          </p:nvPr>
        </p:nvSpPr>
        <p:spPr>
          <a:xfrm>
            <a:off x="295422" y="1617786"/>
            <a:ext cx="11240086" cy="4787496"/>
          </a:xfrm>
        </p:spPr>
        <p:txBody>
          <a:bodyPr>
            <a:normAutofit lnSpcReduction="10000"/>
          </a:bodyPr>
          <a:lstStyle/>
          <a:p>
            <a:r>
              <a:rPr lang="en-US" sz="3200" dirty="0"/>
              <a:t>Until 1944, American courts used Muslim identity as grounds to deny citizenship. Even Christians perceived to be Muslims or feared to be "of mixed Muslim ancestry" were denied.</a:t>
            </a:r>
          </a:p>
          <a:p>
            <a:r>
              <a:rPr lang="en-US" sz="3200" dirty="0"/>
              <a:t>One Supreme Court ruling discussed the "the intense hostility of the people of Moslem faith toward Christian civilization". </a:t>
            </a:r>
          </a:p>
          <a:p>
            <a:r>
              <a:rPr lang="en-US" sz="3200" dirty="0"/>
              <a:t>Other courts issued rulings based upon the idea there was an inherent menace and threat to American life" posed by Muslims and Islam.</a:t>
            </a:r>
          </a:p>
        </p:txBody>
      </p:sp>
    </p:spTree>
    <p:extLst>
      <p:ext uri="{BB962C8B-B14F-4D97-AF65-F5344CB8AC3E}">
        <p14:creationId xmlns:p14="http://schemas.microsoft.com/office/powerpoint/2010/main" val="238262026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15A87-34E8-4994-8467-6680E67F75B1}"/>
              </a:ext>
            </a:extLst>
          </p:cNvPr>
          <p:cNvSpPr>
            <a:spLocks noGrp="1"/>
          </p:cNvSpPr>
          <p:nvPr>
            <p:ph type="title"/>
          </p:nvPr>
        </p:nvSpPr>
        <p:spPr>
          <a:xfrm>
            <a:off x="646111" y="452718"/>
            <a:ext cx="9404723" cy="855577"/>
          </a:xfrm>
        </p:spPr>
        <p:txBody>
          <a:bodyPr/>
          <a:lstStyle/>
          <a:p>
            <a:pPr algn="ctr"/>
            <a:r>
              <a:rPr lang="en-US" b="1" dirty="0"/>
              <a:t>Timeline Cont’d</a:t>
            </a:r>
            <a:endParaRPr lang="en-US" dirty="0"/>
          </a:p>
        </p:txBody>
      </p:sp>
      <p:sp>
        <p:nvSpPr>
          <p:cNvPr id="3" name="Content Placeholder 2">
            <a:extLst>
              <a:ext uri="{FF2B5EF4-FFF2-40B4-BE49-F238E27FC236}">
                <a16:creationId xmlns:a16="http://schemas.microsoft.com/office/drawing/2014/main" id="{25AC946A-B633-4D29-97EC-62ED665F8122}"/>
              </a:ext>
            </a:extLst>
          </p:cNvPr>
          <p:cNvSpPr>
            <a:spLocks noGrp="1"/>
          </p:cNvSpPr>
          <p:nvPr>
            <p:ph idx="1"/>
          </p:nvPr>
        </p:nvSpPr>
        <p:spPr>
          <a:xfrm>
            <a:off x="351692" y="1420838"/>
            <a:ext cx="11380763" cy="5176910"/>
          </a:xfrm>
        </p:spPr>
        <p:txBody>
          <a:bodyPr>
            <a:normAutofit fontScale="92500" lnSpcReduction="10000"/>
          </a:bodyPr>
          <a:lstStyle/>
          <a:p>
            <a:r>
              <a:rPr lang="en-US" sz="2800" dirty="0"/>
              <a:t>The courts looked beyond the genuine contours of Islam as faith, and mutated it into a political ideology, and most saliently, a homogenous race - instead of a multi-ethnic and multi-racial religion.</a:t>
            </a:r>
          </a:p>
          <a:p>
            <a:r>
              <a:rPr lang="en-US" sz="2800" dirty="0"/>
              <a:t>Residents protest a teacher accused of using an ethnic slur against a Muslim student in Florida</a:t>
            </a:r>
          </a:p>
          <a:p>
            <a:r>
              <a:rPr lang="en-US" sz="2800" dirty="0"/>
              <a:t>From 1790 until 1952 whiteness was a legal prerequisite for </a:t>
            </a:r>
            <a:r>
              <a:rPr lang="en-US" sz="2800" dirty="0" err="1"/>
              <a:t>naturalised</a:t>
            </a:r>
            <a:r>
              <a:rPr lang="en-US" sz="2800" dirty="0"/>
              <a:t> American citizenship. </a:t>
            </a:r>
          </a:p>
          <a:p>
            <a:r>
              <a:rPr lang="en-US" sz="2800" dirty="0"/>
              <a:t>During this era, Islam was viewed as irreconcilable with whiteness.</a:t>
            </a:r>
          </a:p>
          <a:p>
            <a:r>
              <a:rPr lang="en-US" sz="2800" dirty="0"/>
              <a:t>In a 1913 decision called Ex </a:t>
            </a:r>
            <a:r>
              <a:rPr lang="en-US" sz="2800" dirty="0" err="1"/>
              <a:t>Parte</a:t>
            </a:r>
            <a:r>
              <a:rPr lang="en-US" sz="2800" dirty="0"/>
              <a:t> </a:t>
            </a:r>
            <a:r>
              <a:rPr lang="en-US" sz="2800" dirty="0" err="1"/>
              <a:t>Mohreiz</a:t>
            </a:r>
            <a:r>
              <a:rPr lang="en-US" sz="2800" dirty="0"/>
              <a:t>, the court denied a Lebanese Christian immigrant citizenship because they associated his "dark walnut skin" with "Mohammedanism".</a:t>
            </a:r>
          </a:p>
        </p:txBody>
      </p:sp>
    </p:spTree>
    <p:extLst>
      <p:ext uri="{BB962C8B-B14F-4D97-AF65-F5344CB8AC3E}">
        <p14:creationId xmlns:p14="http://schemas.microsoft.com/office/powerpoint/2010/main" val="38247220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C34B6-A897-4C0A-BF87-0E06DA05C299}"/>
              </a:ext>
            </a:extLst>
          </p:cNvPr>
          <p:cNvSpPr>
            <a:spLocks noGrp="1"/>
          </p:cNvSpPr>
          <p:nvPr>
            <p:ph type="title"/>
          </p:nvPr>
        </p:nvSpPr>
        <p:spPr/>
        <p:txBody>
          <a:bodyPr/>
          <a:lstStyle/>
          <a:p>
            <a:pPr algn="ctr"/>
            <a:r>
              <a:rPr lang="en-US" b="1" dirty="0"/>
              <a:t>Timeline Cont’d</a:t>
            </a:r>
            <a:endParaRPr lang="en-US" dirty="0"/>
          </a:p>
        </p:txBody>
      </p:sp>
      <p:sp>
        <p:nvSpPr>
          <p:cNvPr id="3" name="Content Placeholder 2">
            <a:extLst>
              <a:ext uri="{FF2B5EF4-FFF2-40B4-BE49-F238E27FC236}">
                <a16:creationId xmlns:a16="http://schemas.microsoft.com/office/drawing/2014/main" id="{1E357668-E07D-4E8D-85F8-76DA87721FB2}"/>
              </a:ext>
            </a:extLst>
          </p:cNvPr>
          <p:cNvSpPr>
            <a:spLocks noGrp="1"/>
          </p:cNvSpPr>
          <p:nvPr>
            <p:ph idx="1"/>
          </p:nvPr>
        </p:nvSpPr>
        <p:spPr>
          <a:xfrm>
            <a:off x="309490" y="1463040"/>
            <a:ext cx="11493304" cy="5148775"/>
          </a:xfrm>
        </p:spPr>
        <p:txBody>
          <a:bodyPr>
            <a:normAutofit lnSpcReduction="10000"/>
          </a:bodyPr>
          <a:lstStyle/>
          <a:p>
            <a:r>
              <a:rPr lang="en-US" sz="2800" dirty="0"/>
              <a:t>And in 1942, a Muslim immigrant from Yemen was denied citizenship because, writing about "Arabs" the court noted: "it cannot be expected that as a class they would readily intermarry with our population and be assimilated into our civilization."</a:t>
            </a:r>
          </a:p>
          <a:p>
            <a:r>
              <a:rPr lang="en-US" sz="2800" dirty="0"/>
              <a:t>In this case, the court conflated "Arab" with "Muslim" identity. The courts too believed that such an identity was "inconsistent with the Constitution", and said so in public rulings.</a:t>
            </a:r>
          </a:p>
          <a:p>
            <a:r>
              <a:rPr lang="en-US" sz="2800" dirty="0"/>
              <a:t>These legal baselines, rooted in old case law, are part of the rhetoric used by both </a:t>
            </a:r>
            <a:r>
              <a:rPr lang="en-US" sz="2800" dirty="0" err="1"/>
              <a:t>Mr</a:t>
            </a:r>
            <a:r>
              <a:rPr lang="en-US" sz="2800" dirty="0"/>
              <a:t> Carson and Donald Trump. But they also form the foundation of a current breed of state-sponsored Islamophobia.</a:t>
            </a:r>
          </a:p>
        </p:txBody>
      </p:sp>
    </p:spTree>
    <p:extLst>
      <p:ext uri="{BB962C8B-B14F-4D97-AF65-F5344CB8AC3E}">
        <p14:creationId xmlns:p14="http://schemas.microsoft.com/office/powerpoint/2010/main" val="316271583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E8487-DC2E-48BE-A241-DC1EE4E7F6F0}"/>
              </a:ext>
            </a:extLst>
          </p:cNvPr>
          <p:cNvSpPr>
            <a:spLocks noGrp="1"/>
          </p:cNvSpPr>
          <p:nvPr>
            <p:ph type="title"/>
          </p:nvPr>
        </p:nvSpPr>
        <p:spPr>
          <a:xfrm>
            <a:off x="646111" y="452718"/>
            <a:ext cx="9404723" cy="883713"/>
          </a:xfrm>
        </p:spPr>
        <p:txBody>
          <a:bodyPr/>
          <a:lstStyle/>
          <a:p>
            <a:pPr algn="ctr"/>
            <a:r>
              <a:rPr lang="en-US" b="1" dirty="0"/>
              <a:t>Timeline Cont’d</a:t>
            </a:r>
            <a:endParaRPr lang="en-US" dirty="0"/>
          </a:p>
        </p:txBody>
      </p:sp>
      <p:sp>
        <p:nvSpPr>
          <p:cNvPr id="3" name="Content Placeholder 2">
            <a:extLst>
              <a:ext uri="{FF2B5EF4-FFF2-40B4-BE49-F238E27FC236}">
                <a16:creationId xmlns:a16="http://schemas.microsoft.com/office/drawing/2014/main" id="{F1E1DFCD-D9B2-4F69-A397-A3ADFCD9714D}"/>
              </a:ext>
            </a:extLst>
          </p:cNvPr>
          <p:cNvSpPr>
            <a:spLocks noGrp="1"/>
          </p:cNvSpPr>
          <p:nvPr>
            <p:ph idx="1"/>
          </p:nvPr>
        </p:nvSpPr>
        <p:spPr>
          <a:xfrm>
            <a:off x="323557" y="1463040"/>
            <a:ext cx="11521439" cy="5078437"/>
          </a:xfrm>
        </p:spPr>
        <p:txBody>
          <a:bodyPr>
            <a:normAutofit fontScale="92500" lnSpcReduction="10000"/>
          </a:bodyPr>
          <a:lstStyle/>
          <a:p>
            <a:r>
              <a:rPr lang="en-US" sz="3200" dirty="0"/>
              <a:t>Fear of Islam is tightly knit into the American fabric, and deeply rooted in its legal, political and popular imagination. </a:t>
            </a:r>
          </a:p>
          <a:p>
            <a:r>
              <a:rPr lang="en-US" sz="3200" dirty="0"/>
              <a:t>Whenever a domestic terrorist attack takes place in America, many quickly turn to tropes of an "Islamic menace" or "violent foreigner". </a:t>
            </a:r>
          </a:p>
          <a:p>
            <a:r>
              <a:rPr lang="en-US" sz="3200" dirty="0"/>
              <a:t>While these tropes have taken on new forms and frames, they are conceptually identical to their predecessors.</a:t>
            </a:r>
          </a:p>
          <a:p>
            <a:r>
              <a:rPr lang="en-US" sz="3200" dirty="0"/>
              <a:t>Where evidence is lacking, both political rhetoric and national security policing apparatuses will justify their scrutiny of Muslims by using these tropes.</a:t>
            </a:r>
          </a:p>
        </p:txBody>
      </p:sp>
    </p:spTree>
    <p:extLst>
      <p:ext uri="{BB962C8B-B14F-4D97-AF65-F5344CB8AC3E}">
        <p14:creationId xmlns:p14="http://schemas.microsoft.com/office/powerpoint/2010/main" val="229577205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8DFE4-FF9E-4B4E-80C7-2E01C74493D4}"/>
              </a:ext>
            </a:extLst>
          </p:cNvPr>
          <p:cNvSpPr>
            <a:spLocks noGrp="1"/>
          </p:cNvSpPr>
          <p:nvPr>
            <p:ph type="title"/>
          </p:nvPr>
        </p:nvSpPr>
        <p:spPr>
          <a:xfrm>
            <a:off x="646111" y="452718"/>
            <a:ext cx="9404723" cy="827442"/>
          </a:xfrm>
        </p:spPr>
        <p:txBody>
          <a:bodyPr/>
          <a:lstStyle/>
          <a:p>
            <a:pPr algn="ctr"/>
            <a:r>
              <a:rPr lang="en-US" b="1" dirty="0"/>
              <a:t>Timeline Cont’d</a:t>
            </a:r>
            <a:endParaRPr lang="en-US" dirty="0"/>
          </a:p>
        </p:txBody>
      </p:sp>
      <p:sp>
        <p:nvSpPr>
          <p:cNvPr id="3" name="Content Placeholder 2">
            <a:extLst>
              <a:ext uri="{FF2B5EF4-FFF2-40B4-BE49-F238E27FC236}">
                <a16:creationId xmlns:a16="http://schemas.microsoft.com/office/drawing/2014/main" id="{F9CAC188-3332-4658-9295-C4080866CCB2}"/>
              </a:ext>
            </a:extLst>
          </p:cNvPr>
          <p:cNvSpPr>
            <a:spLocks noGrp="1"/>
          </p:cNvSpPr>
          <p:nvPr>
            <p:ph idx="1"/>
          </p:nvPr>
        </p:nvSpPr>
        <p:spPr>
          <a:xfrm>
            <a:off x="323558" y="1434906"/>
            <a:ext cx="11296356" cy="4811149"/>
          </a:xfrm>
        </p:spPr>
        <p:txBody>
          <a:bodyPr>
            <a:normAutofit lnSpcReduction="10000"/>
          </a:bodyPr>
          <a:lstStyle/>
          <a:p>
            <a:r>
              <a:rPr lang="en-US" sz="3200" dirty="0"/>
              <a:t>After the 9/11 terrorist attacks, or more recently, the Boston bombings (which spawned CVE policing), proponents of state-sponsored Islamophobia will justify disproportionate policing of Muslim Americans and the communities they live in on the grounds of isolated attacks involving Muslim culprits.</a:t>
            </a:r>
          </a:p>
          <a:p>
            <a:r>
              <a:rPr lang="en-US" sz="3200" dirty="0"/>
              <a:t>Although Federal Bureau of Investigation (FBI) statistics show that only 5% of domestic terrorist attacks involve a Muslim culprit, CVE is a </a:t>
            </a:r>
            <a:r>
              <a:rPr lang="en-US" sz="3200" dirty="0" err="1"/>
              <a:t>programme</a:t>
            </a:r>
            <a:r>
              <a:rPr lang="en-US" sz="3200" dirty="0"/>
              <a:t> functionally tailored to prevent and police Muslim Americans.</a:t>
            </a:r>
          </a:p>
        </p:txBody>
      </p:sp>
    </p:spTree>
    <p:extLst>
      <p:ext uri="{BB962C8B-B14F-4D97-AF65-F5344CB8AC3E}">
        <p14:creationId xmlns:p14="http://schemas.microsoft.com/office/powerpoint/2010/main" val="675899231"/>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C8C3D-6192-420B-B872-8AC90C44D32A}"/>
              </a:ext>
            </a:extLst>
          </p:cNvPr>
          <p:cNvSpPr>
            <a:spLocks noGrp="1"/>
          </p:cNvSpPr>
          <p:nvPr>
            <p:ph type="title"/>
          </p:nvPr>
        </p:nvSpPr>
        <p:spPr>
          <a:xfrm>
            <a:off x="646111" y="452718"/>
            <a:ext cx="9404723" cy="897780"/>
          </a:xfrm>
        </p:spPr>
        <p:txBody>
          <a:bodyPr/>
          <a:lstStyle/>
          <a:p>
            <a:pPr algn="ctr"/>
            <a:r>
              <a:rPr lang="en-US" b="1" dirty="0"/>
              <a:t>Timeline Cont’d</a:t>
            </a:r>
            <a:endParaRPr lang="en-US" dirty="0"/>
          </a:p>
        </p:txBody>
      </p:sp>
      <p:sp>
        <p:nvSpPr>
          <p:cNvPr id="3" name="Content Placeholder 2">
            <a:extLst>
              <a:ext uri="{FF2B5EF4-FFF2-40B4-BE49-F238E27FC236}">
                <a16:creationId xmlns:a16="http://schemas.microsoft.com/office/drawing/2014/main" id="{7B7BEAFE-D04F-4360-A3E7-6B05755684EF}"/>
              </a:ext>
            </a:extLst>
          </p:cNvPr>
          <p:cNvSpPr>
            <a:spLocks noGrp="1"/>
          </p:cNvSpPr>
          <p:nvPr>
            <p:ph idx="1"/>
          </p:nvPr>
        </p:nvSpPr>
        <p:spPr>
          <a:xfrm>
            <a:off x="422032" y="1350498"/>
            <a:ext cx="11394830" cy="5247250"/>
          </a:xfrm>
        </p:spPr>
        <p:txBody>
          <a:bodyPr>
            <a:normAutofit lnSpcReduction="10000"/>
          </a:bodyPr>
          <a:lstStyle/>
          <a:p>
            <a:r>
              <a:rPr lang="en-US" sz="2800" dirty="0"/>
              <a:t>Steered by the conflation of Islam with national security threat, CVE policing was piloted in Boston, Los Angeles, and Minneapolis - cities with sizable Muslim American communities.</a:t>
            </a:r>
          </a:p>
          <a:p>
            <a:r>
              <a:rPr lang="en-US" sz="2800" dirty="0"/>
              <a:t>And even before the emergence of CVE, New York Police Department had its own program of systematic policing and surveillance of Muslim Americans. </a:t>
            </a:r>
          </a:p>
          <a:p>
            <a:r>
              <a:rPr lang="en-US" sz="2800" dirty="0"/>
              <a:t>It was ultimately abandoned because of its brazen violation of civil liberties.</a:t>
            </a:r>
          </a:p>
          <a:p>
            <a:r>
              <a:rPr lang="en-US" sz="2800" dirty="0"/>
              <a:t>CVE is built upon the same old and embedded stereotypes of Muslims injected into the American psyche centuries ago. </a:t>
            </a:r>
          </a:p>
          <a:p>
            <a:r>
              <a:rPr lang="en-US" sz="2800" dirty="0"/>
              <a:t>Such policing links benign and routine religious, political and social activity with radicalization.</a:t>
            </a:r>
          </a:p>
        </p:txBody>
      </p:sp>
    </p:spTree>
    <p:extLst>
      <p:ext uri="{BB962C8B-B14F-4D97-AF65-F5344CB8AC3E}">
        <p14:creationId xmlns:p14="http://schemas.microsoft.com/office/powerpoint/2010/main" val="122579461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DD951-28B4-4BBA-9614-214297671E3E}"/>
              </a:ext>
            </a:extLst>
          </p:cNvPr>
          <p:cNvSpPr>
            <a:spLocks noGrp="1"/>
          </p:cNvSpPr>
          <p:nvPr>
            <p:ph type="title"/>
          </p:nvPr>
        </p:nvSpPr>
        <p:spPr>
          <a:xfrm>
            <a:off x="646111" y="452718"/>
            <a:ext cx="9404723" cy="925916"/>
          </a:xfrm>
        </p:spPr>
        <p:txBody>
          <a:bodyPr/>
          <a:lstStyle/>
          <a:p>
            <a:pPr algn="ctr"/>
            <a:r>
              <a:rPr lang="en-US" b="1" dirty="0"/>
              <a:t>Timeline Cont’d</a:t>
            </a:r>
            <a:endParaRPr lang="en-US" dirty="0"/>
          </a:p>
        </p:txBody>
      </p:sp>
      <p:sp>
        <p:nvSpPr>
          <p:cNvPr id="3" name="Content Placeholder 2">
            <a:extLst>
              <a:ext uri="{FF2B5EF4-FFF2-40B4-BE49-F238E27FC236}">
                <a16:creationId xmlns:a16="http://schemas.microsoft.com/office/drawing/2014/main" id="{12CFCD97-DDAB-4F04-A84E-FD3D73C1007F}"/>
              </a:ext>
            </a:extLst>
          </p:cNvPr>
          <p:cNvSpPr>
            <a:spLocks noGrp="1"/>
          </p:cNvSpPr>
          <p:nvPr>
            <p:ph idx="1"/>
          </p:nvPr>
        </p:nvSpPr>
        <p:spPr>
          <a:xfrm>
            <a:off x="309490" y="1378634"/>
            <a:ext cx="11465168" cy="5026648"/>
          </a:xfrm>
        </p:spPr>
        <p:txBody>
          <a:bodyPr>
            <a:normAutofit lnSpcReduction="10000"/>
          </a:bodyPr>
          <a:lstStyle/>
          <a:p>
            <a:r>
              <a:rPr lang="en-US" sz="2800" dirty="0"/>
              <a:t>In 2013, NYU students protest against the city's police department surveillance program.</a:t>
            </a:r>
          </a:p>
          <a:p>
            <a:r>
              <a:rPr lang="en-US" sz="2800" dirty="0"/>
              <a:t>Making the Islamophobia dragnet local chills and erodes the constitutionally protected activities of Muslim Americans, and marks them as threats to their neighbors. </a:t>
            </a:r>
          </a:p>
          <a:p>
            <a:r>
              <a:rPr lang="en-US" sz="2800" dirty="0"/>
              <a:t>Suggesting Muslim Americans need to be under special investigation endorses and emboldens the Islamophobic rhetoric among presidential hopefuls.</a:t>
            </a:r>
          </a:p>
          <a:p>
            <a:r>
              <a:rPr lang="en-US" sz="2800" dirty="0"/>
              <a:t>This combination stirs anti-Muslim fervor on the ground in America. If the state associates Islam with threat, then surely, that will influence political and media perceptions.</a:t>
            </a:r>
          </a:p>
        </p:txBody>
      </p:sp>
    </p:spTree>
    <p:extLst>
      <p:ext uri="{BB962C8B-B14F-4D97-AF65-F5344CB8AC3E}">
        <p14:creationId xmlns:p14="http://schemas.microsoft.com/office/powerpoint/2010/main" val="32702514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6C75-7EFF-4752-BB10-F58B6A6C130C}"/>
              </a:ext>
            </a:extLst>
          </p:cNvPr>
          <p:cNvSpPr>
            <a:spLocks noGrp="1"/>
          </p:cNvSpPr>
          <p:nvPr>
            <p:ph type="title"/>
          </p:nvPr>
        </p:nvSpPr>
        <p:spPr>
          <a:xfrm>
            <a:off x="646111" y="452718"/>
            <a:ext cx="9404723" cy="982187"/>
          </a:xfrm>
        </p:spPr>
        <p:txBody>
          <a:bodyPr/>
          <a:lstStyle/>
          <a:p>
            <a:pPr algn="ctr"/>
            <a:r>
              <a:rPr lang="en-US" b="1" dirty="0"/>
              <a:t>Timeline Cont’d</a:t>
            </a:r>
            <a:endParaRPr lang="en-US" dirty="0"/>
          </a:p>
        </p:txBody>
      </p:sp>
      <p:sp>
        <p:nvSpPr>
          <p:cNvPr id="3" name="Content Placeholder 2">
            <a:extLst>
              <a:ext uri="{FF2B5EF4-FFF2-40B4-BE49-F238E27FC236}">
                <a16:creationId xmlns:a16="http://schemas.microsoft.com/office/drawing/2014/main" id="{D80A618A-A4AC-4388-AA61-6DC819B61ADC}"/>
              </a:ext>
            </a:extLst>
          </p:cNvPr>
          <p:cNvSpPr>
            <a:spLocks noGrp="1"/>
          </p:cNvSpPr>
          <p:nvPr>
            <p:ph idx="1"/>
          </p:nvPr>
        </p:nvSpPr>
        <p:spPr>
          <a:xfrm>
            <a:off x="520506" y="1434906"/>
            <a:ext cx="11169746" cy="4813494"/>
          </a:xfrm>
        </p:spPr>
        <p:txBody>
          <a:bodyPr>
            <a:normAutofit fontScale="92500" lnSpcReduction="10000"/>
          </a:bodyPr>
          <a:lstStyle/>
          <a:p>
            <a:r>
              <a:rPr lang="en-US" sz="3600" dirty="0"/>
              <a:t>In 2015, Republican presidential candidate Ben Carson told US media he would “not advocate that we put a Muslim in charge of this nation.” </a:t>
            </a:r>
          </a:p>
          <a:p>
            <a:r>
              <a:rPr lang="en-US" sz="3600" dirty="0"/>
              <a:t>This was a statement that Carson made in response to a question about whether Islam is consistent with the U.S. Constitution.</a:t>
            </a:r>
          </a:p>
          <a:p>
            <a:r>
              <a:rPr lang="en-US" sz="3600" dirty="0"/>
              <a:t>Carson’s statement galvanized defenders on the extreme right and prompted critical responses spanning from scorn to constitutional critique.</a:t>
            </a:r>
          </a:p>
        </p:txBody>
      </p:sp>
    </p:spTree>
    <p:extLst>
      <p:ext uri="{BB962C8B-B14F-4D97-AF65-F5344CB8AC3E}">
        <p14:creationId xmlns:p14="http://schemas.microsoft.com/office/powerpoint/2010/main" val="388321481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AE8A9-C29B-4E3A-A6D0-4C391F753989}"/>
              </a:ext>
            </a:extLst>
          </p:cNvPr>
          <p:cNvSpPr>
            <a:spLocks noGrp="1"/>
          </p:cNvSpPr>
          <p:nvPr>
            <p:ph type="title"/>
          </p:nvPr>
        </p:nvSpPr>
        <p:spPr>
          <a:xfrm>
            <a:off x="646111" y="452718"/>
            <a:ext cx="9404723" cy="1038457"/>
          </a:xfrm>
        </p:spPr>
        <p:txBody>
          <a:bodyPr/>
          <a:lstStyle/>
          <a:p>
            <a:pPr algn="ctr"/>
            <a:r>
              <a:rPr lang="en-US" b="1" dirty="0"/>
              <a:t>Timeline Cont’d</a:t>
            </a:r>
            <a:endParaRPr lang="en-US" dirty="0"/>
          </a:p>
        </p:txBody>
      </p:sp>
      <p:sp>
        <p:nvSpPr>
          <p:cNvPr id="3" name="Content Placeholder 2">
            <a:extLst>
              <a:ext uri="{FF2B5EF4-FFF2-40B4-BE49-F238E27FC236}">
                <a16:creationId xmlns:a16="http://schemas.microsoft.com/office/drawing/2014/main" id="{6F15C501-B23A-40EE-A09E-22F5C8E752B2}"/>
              </a:ext>
            </a:extLst>
          </p:cNvPr>
          <p:cNvSpPr>
            <a:spLocks noGrp="1"/>
          </p:cNvSpPr>
          <p:nvPr>
            <p:ph idx="1"/>
          </p:nvPr>
        </p:nvSpPr>
        <p:spPr>
          <a:xfrm>
            <a:off x="492369" y="1491176"/>
            <a:ext cx="10803987" cy="4914106"/>
          </a:xfrm>
        </p:spPr>
        <p:txBody>
          <a:bodyPr>
            <a:normAutofit/>
          </a:bodyPr>
          <a:lstStyle/>
          <a:p>
            <a:r>
              <a:rPr lang="en-US" sz="3600" dirty="0"/>
              <a:t>In June 2015, a poll by Gallup found 38% of Americans would not vote for a well-qualified Muslim presidential candidate.</a:t>
            </a:r>
          </a:p>
          <a:p>
            <a:r>
              <a:rPr lang="en-US" sz="3600" dirty="0"/>
              <a:t>Such rising fear and animus toward Muslims ensures that America may not see a Muslim president anytime in its near future. </a:t>
            </a:r>
          </a:p>
          <a:p>
            <a:r>
              <a:rPr lang="en-US" sz="3600" dirty="0"/>
              <a:t>But it does forecast no end to anti-Muslim rhetoric on the campaign trail.</a:t>
            </a:r>
          </a:p>
        </p:txBody>
      </p:sp>
    </p:spTree>
    <p:extLst>
      <p:ext uri="{BB962C8B-B14F-4D97-AF65-F5344CB8AC3E}">
        <p14:creationId xmlns:p14="http://schemas.microsoft.com/office/powerpoint/2010/main" val="36467999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7589E-F8B1-4820-82C2-A7BAF83082CC}"/>
              </a:ext>
            </a:extLst>
          </p:cNvPr>
          <p:cNvSpPr>
            <a:spLocks noGrp="1"/>
          </p:cNvSpPr>
          <p:nvPr>
            <p:ph type="title"/>
          </p:nvPr>
        </p:nvSpPr>
        <p:spPr>
          <a:xfrm>
            <a:off x="646111" y="452718"/>
            <a:ext cx="9404723" cy="1052525"/>
          </a:xfrm>
        </p:spPr>
        <p:txBody>
          <a:bodyPr/>
          <a:lstStyle/>
          <a:p>
            <a:pPr algn="ctr"/>
            <a:r>
              <a:rPr lang="en-US" b="1" dirty="0"/>
              <a:t>Timeline Cont’d</a:t>
            </a:r>
            <a:endParaRPr lang="en-US" dirty="0"/>
          </a:p>
        </p:txBody>
      </p:sp>
      <p:sp>
        <p:nvSpPr>
          <p:cNvPr id="3" name="Content Placeholder 2">
            <a:extLst>
              <a:ext uri="{FF2B5EF4-FFF2-40B4-BE49-F238E27FC236}">
                <a16:creationId xmlns:a16="http://schemas.microsoft.com/office/drawing/2014/main" id="{E942AC19-46B0-4817-A30E-5A5EDDC869AC}"/>
              </a:ext>
            </a:extLst>
          </p:cNvPr>
          <p:cNvSpPr>
            <a:spLocks noGrp="1"/>
          </p:cNvSpPr>
          <p:nvPr>
            <p:ph idx="1"/>
          </p:nvPr>
        </p:nvSpPr>
        <p:spPr>
          <a:xfrm>
            <a:off x="407964" y="1505244"/>
            <a:ext cx="11099408" cy="4900038"/>
          </a:xfrm>
        </p:spPr>
        <p:txBody>
          <a:bodyPr>
            <a:normAutofit lnSpcReduction="10000"/>
          </a:bodyPr>
          <a:lstStyle/>
          <a:p>
            <a:r>
              <a:rPr lang="en-US" sz="3600" dirty="0"/>
              <a:t>Islamophobia is still promoted by the current U.S. government</a:t>
            </a:r>
          </a:p>
          <a:p>
            <a:r>
              <a:rPr lang="en-US" sz="3600" dirty="0"/>
              <a:t>In Feb 27, 2017, President Donald Trump signed an executive order that banned immigration and refugee seekers from entering the United States from 6 Middle Eastern, predominantly Muslim countries. </a:t>
            </a:r>
          </a:p>
          <a:p>
            <a:r>
              <a:rPr lang="en-US" sz="3600" dirty="0"/>
              <a:t>Trump's Muslim Ban is due to the stereotype that all Muslim people are bad.</a:t>
            </a:r>
            <a:endParaRPr lang="en-US" dirty="0"/>
          </a:p>
        </p:txBody>
      </p:sp>
    </p:spTree>
    <p:extLst>
      <p:ext uri="{BB962C8B-B14F-4D97-AF65-F5344CB8AC3E}">
        <p14:creationId xmlns:p14="http://schemas.microsoft.com/office/powerpoint/2010/main" val="13001731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23294-8707-426E-AADD-58D0BE4791F1}"/>
              </a:ext>
            </a:extLst>
          </p:cNvPr>
          <p:cNvSpPr>
            <a:spLocks noGrp="1"/>
          </p:cNvSpPr>
          <p:nvPr>
            <p:ph type="title"/>
          </p:nvPr>
        </p:nvSpPr>
        <p:spPr>
          <a:xfrm>
            <a:off x="646111" y="452718"/>
            <a:ext cx="9404723" cy="968119"/>
          </a:xfrm>
        </p:spPr>
        <p:txBody>
          <a:bodyPr/>
          <a:lstStyle/>
          <a:p>
            <a:pPr algn="ctr"/>
            <a:r>
              <a:rPr lang="en-US" b="1" dirty="0"/>
              <a:t>Conclusion</a:t>
            </a:r>
          </a:p>
        </p:txBody>
      </p:sp>
      <p:sp>
        <p:nvSpPr>
          <p:cNvPr id="3" name="Content Placeholder 2">
            <a:extLst>
              <a:ext uri="{FF2B5EF4-FFF2-40B4-BE49-F238E27FC236}">
                <a16:creationId xmlns:a16="http://schemas.microsoft.com/office/drawing/2014/main" id="{FE72DD99-DF22-47CD-A16A-AFE90D54F1AC}"/>
              </a:ext>
            </a:extLst>
          </p:cNvPr>
          <p:cNvSpPr>
            <a:spLocks noGrp="1"/>
          </p:cNvSpPr>
          <p:nvPr>
            <p:ph idx="1"/>
          </p:nvPr>
        </p:nvSpPr>
        <p:spPr>
          <a:xfrm>
            <a:off x="295422" y="1420837"/>
            <a:ext cx="11690252" cy="5120639"/>
          </a:xfrm>
        </p:spPr>
        <p:txBody>
          <a:bodyPr>
            <a:normAutofit fontScale="92500"/>
          </a:bodyPr>
          <a:lstStyle/>
          <a:p>
            <a:r>
              <a:rPr lang="en-US" sz="3200" dirty="0"/>
              <a:t>In conclusion, and as it can be seen from the above discussion, it is clearly evident that the rise of Islamophobia has a long political history in the United States of America.</a:t>
            </a:r>
          </a:p>
          <a:p>
            <a:r>
              <a:rPr lang="en-US" sz="3200" dirty="0"/>
              <a:t>Currently, there are a lot of concerns about the terrorist actions from such groups as Al Shabab and Al Qaida.</a:t>
            </a:r>
          </a:p>
          <a:p>
            <a:r>
              <a:rPr lang="en-US" sz="3200" dirty="0"/>
              <a:t>Al Shabab and Al Qaida are terrorist militia that are largely made up of Muslims.</a:t>
            </a:r>
          </a:p>
          <a:p>
            <a:r>
              <a:rPr lang="en-US" sz="3200" dirty="0"/>
              <a:t>These groups are largely feared as life-threatening with the potential to cause many deaths, something that continues to intensify Islamophobia.</a:t>
            </a:r>
          </a:p>
        </p:txBody>
      </p:sp>
    </p:spTree>
    <p:extLst>
      <p:ext uri="{BB962C8B-B14F-4D97-AF65-F5344CB8AC3E}">
        <p14:creationId xmlns:p14="http://schemas.microsoft.com/office/powerpoint/2010/main" val="25286803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10C30-7142-4C98-B400-C593AB13458D}"/>
              </a:ext>
            </a:extLst>
          </p:cNvPr>
          <p:cNvSpPr>
            <a:spLocks noGrp="1"/>
          </p:cNvSpPr>
          <p:nvPr>
            <p:ph type="title"/>
          </p:nvPr>
        </p:nvSpPr>
        <p:spPr>
          <a:xfrm>
            <a:off x="646111" y="452718"/>
            <a:ext cx="9404723" cy="827442"/>
          </a:xfrm>
        </p:spPr>
        <p:txBody>
          <a:bodyPr/>
          <a:lstStyle/>
          <a:p>
            <a:pPr algn="ctr"/>
            <a:r>
              <a:rPr lang="en-US" b="1" dirty="0"/>
              <a:t>References </a:t>
            </a:r>
          </a:p>
        </p:txBody>
      </p:sp>
      <p:sp>
        <p:nvSpPr>
          <p:cNvPr id="3" name="Content Placeholder 2">
            <a:extLst>
              <a:ext uri="{FF2B5EF4-FFF2-40B4-BE49-F238E27FC236}">
                <a16:creationId xmlns:a16="http://schemas.microsoft.com/office/drawing/2014/main" id="{07677EA1-18E9-4339-A93C-BAAC1CC58B5C}"/>
              </a:ext>
            </a:extLst>
          </p:cNvPr>
          <p:cNvSpPr>
            <a:spLocks noGrp="1"/>
          </p:cNvSpPr>
          <p:nvPr>
            <p:ph idx="1"/>
          </p:nvPr>
        </p:nvSpPr>
        <p:spPr>
          <a:xfrm>
            <a:off x="211015" y="1280160"/>
            <a:ext cx="11732455" cy="5387926"/>
          </a:xfrm>
        </p:spPr>
        <p:txBody>
          <a:bodyPr>
            <a:normAutofit/>
          </a:bodyPr>
          <a:lstStyle/>
          <a:p>
            <a:r>
              <a:rPr lang="en-US" dirty="0" err="1"/>
              <a:t>Beydoun</a:t>
            </a:r>
            <a:r>
              <a:rPr lang="en-US" dirty="0"/>
              <a:t>, K. A. (2017). Muslim Bans and the (Re) Making of Political Islamophobia. U. Ill. L. Rev., 1733.</a:t>
            </a:r>
          </a:p>
          <a:p>
            <a:r>
              <a:rPr lang="en-US" dirty="0"/>
              <a:t>Kumar, D. (2012). Islamophobia and the Politics of Empire. Haymarket Books.</a:t>
            </a:r>
          </a:p>
          <a:p>
            <a:r>
              <a:rPr lang="en-US" dirty="0"/>
              <a:t>Short, S. (2018). Religious Jurisprudence and Islamophobia, The United States, France, and Canada.</a:t>
            </a:r>
          </a:p>
          <a:p>
            <a:r>
              <a:rPr lang="en-US" dirty="0"/>
              <a:t>Gottschalk, P., &amp; Greenberg, G. (2008). Islamophobia: making Muslims the enemy. Rowman &amp; Littlefield.</a:t>
            </a:r>
          </a:p>
          <a:p>
            <a:r>
              <a:rPr lang="en-US" dirty="0"/>
              <a:t>Pengelly, M. (2015). Ben Carson Says No Muslim Should Ever Become US President. The Guardian, 20.</a:t>
            </a:r>
          </a:p>
          <a:p>
            <a:r>
              <a:rPr lang="en-US" dirty="0"/>
              <a:t>Scribner, T. (2017). You are not welcome here anymore: restoring support for refugee resettlement in the age of Trump. J. on Migration &amp; Hum. Sec., 5, 263.</a:t>
            </a:r>
          </a:p>
          <a:p>
            <a:endParaRPr lang="en-US" dirty="0"/>
          </a:p>
        </p:txBody>
      </p:sp>
    </p:spTree>
    <p:extLst>
      <p:ext uri="{BB962C8B-B14F-4D97-AF65-F5344CB8AC3E}">
        <p14:creationId xmlns:p14="http://schemas.microsoft.com/office/powerpoint/2010/main" val="18262768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40</TotalTime>
  <Words>1478</Words>
  <Application>Microsoft Office PowerPoint</Application>
  <PresentationFormat>Widescreen</PresentationFormat>
  <Paragraphs>79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Century Gothic</vt:lpstr>
      <vt:lpstr>Wingdings 3</vt:lpstr>
      <vt:lpstr>Ion</vt:lpstr>
      <vt:lpstr>THE RISE OF ISLAMOPHOBIA TIMELINE</vt:lpstr>
      <vt:lpstr>Introduction</vt:lpstr>
      <vt:lpstr>The Timeline of Islamophobia</vt:lpstr>
      <vt:lpstr>Timeline Cont’d</vt:lpstr>
      <vt:lpstr>Timeline Cont’d</vt:lpstr>
      <vt:lpstr>Timeline Cont’d</vt:lpstr>
      <vt:lpstr>Timeline Cont’d</vt:lpstr>
      <vt:lpstr>Timeline Cont’d</vt:lpstr>
      <vt:lpstr>Timeline Cont’d</vt:lpstr>
      <vt:lpstr>Timeline Cont’d</vt:lpstr>
      <vt:lpstr>Timeline Cont’d</vt:lpstr>
      <vt:lpstr>Timeline Cont’d</vt:lpstr>
      <vt:lpstr>Timeline Cont’d</vt:lpstr>
      <vt:lpstr>Timeline Cont’d</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Vincent</dc:creator>
  <cp:lastModifiedBy>Vincent</cp:lastModifiedBy>
  <cp:revision>6</cp:revision>
  <dcterms:created xsi:type="dcterms:W3CDTF">2018-12-07T17:06:02Z</dcterms:created>
  <dcterms:modified xsi:type="dcterms:W3CDTF">2018-12-07T18:38:06Z</dcterms:modified>
</cp:coreProperties>
</file>